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50" r:id="rId2"/>
    <p:sldId id="352" r:id="rId3"/>
    <p:sldId id="354" r:id="rId4"/>
    <p:sldId id="363" r:id="rId5"/>
    <p:sldId id="310" r:id="rId6"/>
    <p:sldId id="312" r:id="rId7"/>
    <p:sldId id="364" r:id="rId8"/>
    <p:sldId id="365" r:id="rId9"/>
    <p:sldId id="366" r:id="rId10"/>
    <p:sldId id="367" r:id="rId11"/>
    <p:sldId id="368" r:id="rId12"/>
    <p:sldId id="369" r:id="rId13"/>
    <p:sldId id="370" r:id="rId14"/>
    <p:sldId id="371" r:id="rId15"/>
    <p:sldId id="373" r:id="rId16"/>
    <p:sldId id="357" r:id="rId17"/>
    <p:sldId id="358" r:id="rId18"/>
    <p:sldId id="359" r:id="rId19"/>
    <p:sldId id="360" r:id="rId20"/>
    <p:sldId id="361" r:id="rId21"/>
    <p:sldId id="362" r:id="rId22"/>
    <p:sldId id="285" r:id="rId23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116" autoAdjust="0"/>
  </p:normalViewPr>
  <p:slideViewPr>
    <p:cSldViewPr snapToGrid="0">
      <p:cViewPr varScale="1">
        <p:scale>
          <a:sx n="70" d="100"/>
          <a:sy n="70" d="100"/>
        </p:scale>
        <p:origin x="70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emf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C53A0-4CE9-4BB5-AD4B-0D24663BCFA6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AA298-9492-4F7E-BEB4-C68856DF5C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296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C53A0-4CE9-4BB5-AD4B-0D24663BCFA6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AA298-9492-4F7E-BEB4-C68856DF5C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228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C53A0-4CE9-4BB5-AD4B-0D24663BCFA6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AA298-9492-4F7E-BEB4-C68856DF5C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7528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xmlns="" id="{32F8EDCF-3979-41F7-BD55-BB5BBB9BBD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  <a14:imgEffect>
                      <a14:brightnessContrast bright="-3000" contrast="4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67" y="0"/>
            <a:ext cx="12187067" cy="6858000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xmlns="" id="{600ECAF2-0587-4773-A8C1-4D6880FB46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4862367">
            <a:off x="4738061" y="-373690"/>
            <a:ext cx="12236595" cy="76053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602BA8-59C4-49CA-A80E-77E37E785F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9186" y="2004303"/>
            <a:ext cx="5716815" cy="2149315"/>
          </a:xfrm>
        </p:spPr>
        <p:txBody>
          <a:bodyPr anchor="t">
            <a:normAutofit/>
          </a:bodyPr>
          <a:lstStyle>
            <a:lvl1pPr algn="l">
              <a:defRPr sz="3600" b="1"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ru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589EFB6-A77C-4C11-AF39-CFE41C9D5B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9186" y="5370514"/>
            <a:ext cx="5716815" cy="39052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  <a:latin typeface="+mn-lt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8C98131A-5EED-4F21-A1D0-AEE44A330C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2208" y="137741"/>
            <a:ext cx="1933141" cy="751777"/>
          </a:xfrm>
          <a:prstGeom prst="rect">
            <a:avLst/>
          </a:prstGeom>
        </p:spPr>
      </p:pic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xmlns="" id="{C3617151-57D0-4441-BF23-61528D228CB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1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xmlns="" id="{0DE5B966-1769-4475-87AC-B648616EE042}"/>
              </a:ext>
            </a:extLst>
          </p:cNvPr>
          <p:cNvSpPr txBox="1">
            <a:spLocks/>
          </p:cNvSpPr>
          <p:nvPr/>
        </p:nvSpPr>
        <p:spPr>
          <a:xfrm>
            <a:off x="379185" y="5965825"/>
            <a:ext cx="5716815" cy="390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xmlns="" id="{621A0428-65CA-4233-9588-FE9A4125CB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9185" y="5983289"/>
            <a:ext cx="5716817" cy="484188"/>
          </a:xfrm>
        </p:spPr>
        <p:txBody>
          <a:bodyPr anchor="ctr">
            <a:noAutofit/>
          </a:bodyPr>
          <a:lstStyle>
            <a:lvl1pPr marL="0" indent="0">
              <a:buNone/>
              <a:defRPr sz="1400">
                <a:solidFill>
                  <a:srgbClr val="000000"/>
                </a:solidFill>
              </a:defRPr>
            </a:lvl1pPr>
            <a:lvl2pPr marL="457189" indent="0">
              <a:buNone/>
              <a:defRPr sz="1400">
                <a:solidFill>
                  <a:srgbClr val="000000"/>
                </a:solidFill>
              </a:defRPr>
            </a:lvl2pPr>
            <a:lvl3pPr marL="914377" indent="0">
              <a:buNone/>
              <a:defRPr sz="1400">
                <a:solidFill>
                  <a:srgbClr val="000000"/>
                </a:solidFill>
              </a:defRPr>
            </a:lvl3pPr>
            <a:lvl4pPr marL="1371566" indent="0">
              <a:buNone/>
              <a:defRPr sz="1400">
                <a:solidFill>
                  <a:srgbClr val="000000"/>
                </a:solidFill>
              </a:defRPr>
            </a:lvl4pPr>
            <a:lvl5pPr marL="1828754" indent="0">
              <a:buNone/>
              <a:defRPr sz="140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xmlns="" id="{4EF3EC6F-C1C3-4A34-A49E-2140E8798F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732817" y="752477"/>
            <a:ext cx="5080001" cy="508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397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C53A0-4CE9-4BB5-AD4B-0D24663BCFA6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AA298-9492-4F7E-BEB4-C68856DF5C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59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C53A0-4CE9-4BB5-AD4B-0D24663BCFA6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AA298-9492-4F7E-BEB4-C68856DF5C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305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C53A0-4CE9-4BB5-AD4B-0D24663BCFA6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AA298-9492-4F7E-BEB4-C68856DF5C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275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C53A0-4CE9-4BB5-AD4B-0D24663BCFA6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AA298-9492-4F7E-BEB4-C68856DF5C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256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C53A0-4CE9-4BB5-AD4B-0D24663BCFA6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AA298-9492-4F7E-BEB4-C68856DF5C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547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C53A0-4CE9-4BB5-AD4B-0D24663BCFA6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AA298-9492-4F7E-BEB4-C68856DF5C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58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C53A0-4CE9-4BB5-AD4B-0D24663BCFA6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AA298-9492-4F7E-BEB4-C68856DF5C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861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C53A0-4CE9-4BB5-AD4B-0D24663BCFA6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AA298-9492-4F7E-BEB4-C68856DF5C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798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7C53A0-4CE9-4BB5-AD4B-0D24663BCFA6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EAA298-9492-4F7E-BEB4-C68856DF5C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266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nspd.gov.ru/#top_section" TargetMode="Externa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nspd.gov.ru/#top_section" TargetMode="Externa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>
            <a:extLst>
              <a:ext uri="{FF2B5EF4-FFF2-40B4-BE49-F238E27FC236}">
                <a16:creationId xmlns:a16="http://schemas.microsoft.com/office/drawing/2014/main" xmlns="" id="{955FAA10-BED9-BF2D-C0CA-B9DEFC2B1FEC}"/>
              </a:ext>
            </a:extLst>
          </p:cNvPr>
          <p:cNvSpPr txBox="1">
            <a:spLocks/>
          </p:cNvSpPr>
          <p:nvPr/>
        </p:nvSpPr>
        <p:spPr>
          <a:xfrm>
            <a:off x="321997" y="2805967"/>
            <a:ext cx="6787364" cy="2318592"/>
          </a:xfrm>
          <a:prstGeom prst="rect">
            <a:avLst/>
          </a:prstGeom>
        </p:spPr>
        <p:txBody>
          <a:bodyPr vert="horz" lIns="121920" tIns="60960" rIns="121920" bIns="6096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/>
              <a:t>Сервисы:</a:t>
            </a:r>
          </a:p>
          <a:p>
            <a:r>
              <a:rPr lang="ru-RU" sz="2400" dirty="0" smtClean="0"/>
              <a:t>-    ФГИС </a:t>
            </a:r>
            <a:r>
              <a:rPr lang="ru-RU" sz="2400" dirty="0"/>
              <a:t>ТП (</a:t>
            </a:r>
            <a:r>
              <a:rPr lang="en-US" sz="2400" dirty="0"/>
              <a:t>fgistp.economy.gov.ru)</a:t>
            </a:r>
          </a:p>
          <a:p>
            <a:pPr marL="342900" indent="-342900">
              <a:buFontTx/>
              <a:buChar char="-"/>
            </a:pPr>
            <a:r>
              <a:rPr lang="ru-RU" sz="2400" dirty="0" smtClean="0"/>
              <a:t>НСПД (</a:t>
            </a:r>
            <a:r>
              <a:rPr lang="ru-RU" sz="2400" dirty="0">
                <a:hlinkClick r:id="rId2"/>
              </a:rPr>
              <a:t>https://nspd.gov.ru/#</a:t>
            </a:r>
            <a:r>
              <a:rPr lang="ru-RU" sz="2400" dirty="0" smtClean="0">
                <a:hlinkClick r:id="rId2"/>
              </a:rPr>
              <a:t>top_section</a:t>
            </a:r>
            <a:r>
              <a:rPr lang="ru-RU" sz="2400" dirty="0" smtClean="0"/>
              <a:t>)</a:t>
            </a:r>
            <a:r>
              <a:rPr lang="ru-RU" sz="2400" dirty="0"/>
              <a:t> </a:t>
            </a:r>
            <a:r>
              <a:rPr lang="ru-RU" sz="2400" dirty="0" smtClean="0"/>
              <a:t>геоинформационный портал </a:t>
            </a:r>
            <a:r>
              <a:rPr lang="en-US" sz="2400" dirty="0" smtClean="0"/>
              <a:t>https</a:t>
            </a:r>
            <a:r>
              <a:rPr lang="en-US" sz="2400" dirty="0"/>
              <a:t>://nspd.gov.ru/map</a:t>
            </a:r>
            <a:r>
              <a:rPr lang="ru-RU" sz="2400" dirty="0" smtClean="0"/>
              <a:t>)</a:t>
            </a:r>
            <a:endParaRPr lang="en-US" sz="2400" dirty="0"/>
          </a:p>
          <a:p>
            <a:pPr algn="ctr"/>
            <a:endParaRPr lang="ru-RU" sz="32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7847CB19-B63D-FFA2-DFA0-2051FBDAF075}"/>
              </a:ext>
            </a:extLst>
          </p:cNvPr>
          <p:cNvSpPr/>
          <p:nvPr/>
        </p:nvSpPr>
        <p:spPr>
          <a:xfrm>
            <a:off x="432833" y="1685146"/>
            <a:ext cx="8989979" cy="10224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defTabSz="914354">
              <a:lnSpc>
                <a:spcPct val="90000"/>
              </a:lnSpc>
              <a:spcBef>
                <a:spcPct val="0"/>
              </a:spcBef>
            </a:pP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Управление Федеральной службы </a:t>
            </a:r>
          </a:p>
          <a:p>
            <a:pPr defTabSz="914354">
              <a:lnSpc>
                <a:spcPct val="90000"/>
              </a:lnSpc>
              <a:spcBef>
                <a:spcPct val="0"/>
              </a:spcBef>
            </a:pP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государственной регистрации, кадастра </a:t>
            </a:r>
          </a:p>
          <a:p>
            <a:pPr defTabSz="914354">
              <a:lnSpc>
                <a:spcPct val="90000"/>
              </a:lnSpc>
              <a:spcBef>
                <a:spcPct val="0"/>
              </a:spcBef>
            </a:pP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и картографии по Алтайскому краю</a:t>
            </a:r>
          </a:p>
        </p:txBody>
      </p:sp>
      <p:pic>
        <p:nvPicPr>
          <p:cNvPr id="10" name="Shape 483">
            <a:extLst>
              <a:ext uri="{FF2B5EF4-FFF2-40B4-BE49-F238E27FC236}">
                <a16:creationId xmlns:a16="http://schemas.microsoft.com/office/drawing/2014/main" xmlns="" id="{4EEC24D8-F603-BFF0-4527-DF432BFD6225}"/>
              </a:ext>
            </a:extLst>
          </p:cNvPr>
          <p:cNvPicPr/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/>
        </p:blipFill>
        <p:spPr>
          <a:xfrm>
            <a:off x="7536474" y="1586753"/>
            <a:ext cx="3265997" cy="353780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5" name="Группа 4"/>
          <p:cNvGrpSpPr/>
          <p:nvPr/>
        </p:nvGrpSpPr>
        <p:grpSpPr>
          <a:xfrm>
            <a:off x="321998" y="5124559"/>
            <a:ext cx="5716815" cy="783088"/>
            <a:chOff x="368135" y="2881055"/>
            <a:chExt cx="4287611" cy="587316"/>
          </a:xfrm>
        </p:grpSpPr>
        <p:sp>
          <p:nvSpPr>
            <p:cNvPr id="6" name="Subtitle 10">
              <a:extLst>
                <a:ext uri="{FF2B5EF4-FFF2-40B4-BE49-F238E27FC236}">
                  <a16:creationId xmlns:a16="http://schemas.microsoft.com/office/drawing/2014/main" xmlns="" id="{DC6F1FC3-D8E1-5345-1337-E16FF287CB2C}"/>
                </a:ext>
              </a:extLst>
            </p:cNvPr>
            <p:cNvSpPr txBox="1">
              <a:spLocks/>
            </p:cNvSpPr>
            <p:nvPr/>
          </p:nvSpPr>
          <p:spPr>
            <a:xfrm>
              <a:off x="368135" y="3175476"/>
              <a:ext cx="4287611" cy="292895"/>
            </a:xfrm>
            <a:prstGeom prst="rect">
              <a:avLst/>
            </a:prstGeom>
          </p:spPr>
          <p:txBody>
            <a:bodyPr vert="horz" lIns="121920" tIns="60960" rIns="121920" bIns="60960" rtlCol="0">
              <a:normAutofit lnSpcReduction="10000"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15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3429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000" b="1" dirty="0" smtClean="0">
                  <a:solidFill>
                    <a:schemeClr val="tx1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Кукса Татьяна Владимировна</a:t>
              </a:r>
              <a:endParaRPr lang="ru-RU" sz="2000" b="1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68135" y="2881055"/>
              <a:ext cx="363385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Главный специалист-эксперт ОГРН №2</a:t>
              </a:r>
              <a:endParaRPr lang="ru-RU" sz="1600" b="1" dirty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21998" y="5938318"/>
            <a:ext cx="4111457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33" smtClean="0"/>
              <a:t>2024</a:t>
            </a:r>
            <a:endParaRPr lang="ru-RU" sz="1733" dirty="0"/>
          </a:p>
        </p:txBody>
      </p:sp>
    </p:spTree>
    <p:extLst>
      <p:ext uri="{BB962C8B-B14F-4D97-AF65-F5344CB8AC3E}">
        <p14:creationId xmlns:p14="http://schemas.microsoft.com/office/powerpoint/2010/main" val="23137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3" name="Стрелка вниз 2"/>
          <p:cNvSpPr/>
          <p:nvPr/>
        </p:nvSpPr>
        <p:spPr>
          <a:xfrm>
            <a:off x="1255594" y="1705970"/>
            <a:ext cx="245660" cy="58685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17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3" name="Стрелка вправо 2"/>
          <p:cNvSpPr/>
          <p:nvPr/>
        </p:nvSpPr>
        <p:spPr>
          <a:xfrm>
            <a:off x="2674962" y="2197290"/>
            <a:ext cx="559558" cy="24565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5156" y="3285730"/>
            <a:ext cx="579170" cy="2865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4962" y="4479840"/>
            <a:ext cx="579170" cy="286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60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3" name="Стрелка влево 2"/>
          <p:cNvSpPr/>
          <p:nvPr/>
        </p:nvSpPr>
        <p:spPr>
          <a:xfrm>
            <a:off x="1542197" y="2729552"/>
            <a:ext cx="805218" cy="300251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2634018" y="4531057"/>
            <a:ext cx="682388" cy="25930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4018" y="5818118"/>
            <a:ext cx="701101" cy="29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22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3" name="Стрелка вправо 2"/>
          <p:cNvSpPr/>
          <p:nvPr/>
        </p:nvSpPr>
        <p:spPr>
          <a:xfrm>
            <a:off x="2265528" y="5595582"/>
            <a:ext cx="1037230" cy="2320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60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3" name="Стрелка вправо 2"/>
          <p:cNvSpPr/>
          <p:nvPr/>
        </p:nvSpPr>
        <p:spPr>
          <a:xfrm>
            <a:off x="10317707" y="4408227"/>
            <a:ext cx="1050878" cy="31389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56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3" name="Стрелка вправо 2"/>
          <p:cNvSpPr/>
          <p:nvPr/>
        </p:nvSpPr>
        <p:spPr>
          <a:xfrm>
            <a:off x="1241946" y="3780430"/>
            <a:ext cx="777923" cy="2320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74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>
            <a:extLst>
              <a:ext uri="{FF2B5EF4-FFF2-40B4-BE49-F238E27FC236}">
                <a16:creationId xmlns:a16="http://schemas.microsoft.com/office/drawing/2014/main" xmlns="" id="{955FAA10-BED9-BF2D-C0CA-B9DEFC2B1FEC}"/>
              </a:ext>
            </a:extLst>
          </p:cNvPr>
          <p:cNvSpPr txBox="1">
            <a:spLocks/>
          </p:cNvSpPr>
          <p:nvPr/>
        </p:nvSpPr>
        <p:spPr>
          <a:xfrm>
            <a:off x="321997" y="1111348"/>
            <a:ext cx="8779800" cy="4394104"/>
          </a:xfrm>
          <a:prstGeom prst="rect">
            <a:avLst/>
          </a:prstGeom>
        </p:spPr>
        <p:txBody>
          <a:bodyPr vert="horz" lIns="121920" tIns="60960" rIns="121920" bIns="6096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dirty="0" smtClean="0"/>
              <a:t>Национальная система пространственных данных</a:t>
            </a:r>
          </a:p>
          <a:p>
            <a:pPr marL="342900" indent="-342900">
              <a:buFontTx/>
              <a:buChar char="-"/>
            </a:pPr>
            <a:r>
              <a:rPr lang="ru-RU" sz="4400" dirty="0"/>
              <a:t>(НСПД </a:t>
            </a:r>
            <a:r>
              <a:rPr lang="ru-RU" sz="4400" dirty="0" smtClean="0">
                <a:hlinkClick r:id="rId2"/>
              </a:rPr>
              <a:t>https</a:t>
            </a:r>
            <a:r>
              <a:rPr lang="ru-RU" sz="4400" dirty="0">
                <a:hlinkClick r:id="rId2"/>
              </a:rPr>
              <a:t>://nspd.gov.ru/#top_section</a:t>
            </a:r>
            <a:r>
              <a:rPr lang="ru-RU" sz="4400" dirty="0"/>
              <a:t>) геоинформационный портал </a:t>
            </a:r>
            <a:r>
              <a:rPr lang="en-US" sz="4400" dirty="0"/>
              <a:t>https://nspd.gov.ru/map</a:t>
            </a:r>
            <a:r>
              <a:rPr lang="ru-RU" sz="4400" dirty="0"/>
              <a:t>)</a:t>
            </a:r>
            <a:endParaRPr lang="en-US" sz="44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7847CB19-B63D-FFA2-DFA0-2051FBDAF075}"/>
              </a:ext>
            </a:extLst>
          </p:cNvPr>
          <p:cNvSpPr/>
          <p:nvPr/>
        </p:nvSpPr>
        <p:spPr>
          <a:xfrm>
            <a:off x="432833" y="1685146"/>
            <a:ext cx="8989979" cy="1717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defTabSz="914354">
              <a:lnSpc>
                <a:spcPct val="90000"/>
              </a:lnSpc>
              <a:spcBef>
                <a:spcPct val="0"/>
              </a:spcBef>
            </a:pP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" name="Shape 483">
            <a:extLst>
              <a:ext uri="{FF2B5EF4-FFF2-40B4-BE49-F238E27FC236}">
                <a16:creationId xmlns:a16="http://schemas.microsoft.com/office/drawing/2014/main" xmlns="" id="{4EEC24D8-F603-BFF0-4527-DF432BFD6225}"/>
              </a:ext>
            </a:extLst>
          </p:cNvPr>
          <p:cNvPicPr/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/>
        </p:blipFill>
        <p:spPr>
          <a:xfrm>
            <a:off x="7900649" y="1539496"/>
            <a:ext cx="3265997" cy="353780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5" name="Группа 4"/>
          <p:cNvGrpSpPr/>
          <p:nvPr/>
        </p:nvGrpSpPr>
        <p:grpSpPr>
          <a:xfrm>
            <a:off x="321998" y="5505451"/>
            <a:ext cx="6798164" cy="390527"/>
            <a:chOff x="368135" y="2881055"/>
            <a:chExt cx="5098623" cy="578565"/>
          </a:xfrm>
        </p:grpSpPr>
        <p:sp>
          <p:nvSpPr>
            <p:cNvPr id="6" name="Subtitle 10">
              <a:extLst>
                <a:ext uri="{FF2B5EF4-FFF2-40B4-BE49-F238E27FC236}">
                  <a16:creationId xmlns:a16="http://schemas.microsoft.com/office/drawing/2014/main" xmlns="" id="{DC6F1FC3-D8E1-5345-1337-E16FF287CB2C}"/>
                </a:ext>
              </a:extLst>
            </p:cNvPr>
            <p:cNvSpPr txBox="1">
              <a:spLocks/>
            </p:cNvSpPr>
            <p:nvPr/>
          </p:nvSpPr>
          <p:spPr>
            <a:xfrm>
              <a:off x="1179147" y="3166725"/>
              <a:ext cx="4287611" cy="292895"/>
            </a:xfrm>
            <a:prstGeom prst="rect">
              <a:avLst/>
            </a:prstGeom>
          </p:spPr>
          <p:txBody>
            <a:bodyPr vert="horz" lIns="121920" tIns="60960" rIns="121920" bIns="60960" rtlCol="0">
              <a:normAutofit fontScale="32500" lnSpcReduction="20000"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15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3429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2000" b="1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68135" y="2881055"/>
              <a:ext cx="363385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73794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>
            <a:extLst>
              <a:ext uri="{FF2B5EF4-FFF2-40B4-BE49-F238E27FC236}">
                <a16:creationId xmlns:a16="http://schemas.microsoft.com/office/drawing/2014/main" xmlns="" id="{955FAA10-BED9-BF2D-C0CA-B9DEFC2B1FEC}"/>
              </a:ext>
            </a:extLst>
          </p:cNvPr>
          <p:cNvSpPr txBox="1">
            <a:spLocks/>
          </p:cNvSpPr>
          <p:nvPr/>
        </p:nvSpPr>
        <p:spPr>
          <a:xfrm>
            <a:off x="321997" y="1111348"/>
            <a:ext cx="8779800" cy="4394104"/>
          </a:xfrm>
          <a:prstGeom prst="rect">
            <a:avLst/>
          </a:prstGeom>
        </p:spPr>
        <p:txBody>
          <a:bodyPr vert="horz" lIns="121920" tIns="60960" rIns="121920" bIns="6096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7847CB19-B63D-FFA2-DFA0-2051FBDAF075}"/>
              </a:ext>
            </a:extLst>
          </p:cNvPr>
          <p:cNvSpPr/>
          <p:nvPr/>
        </p:nvSpPr>
        <p:spPr>
          <a:xfrm>
            <a:off x="432833" y="1685146"/>
            <a:ext cx="8989979" cy="1717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defTabSz="914354">
              <a:lnSpc>
                <a:spcPct val="90000"/>
              </a:lnSpc>
              <a:spcBef>
                <a:spcPct val="0"/>
              </a:spcBef>
            </a:pP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" name="Shape 483">
            <a:extLst>
              <a:ext uri="{FF2B5EF4-FFF2-40B4-BE49-F238E27FC236}">
                <a16:creationId xmlns:a16="http://schemas.microsoft.com/office/drawing/2014/main" xmlns="" id="{4EEC24D8-F603-BFF0-4527-DF432BFD6225}"/>
              </a:ext>
            </a:extLst>
          </p:cNvPr>
          <p:cNvPicPr/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/>
        </p:blipFill>
        <p:spPr>
          <a:xfrm>
            <a:off x="7536474" y="1586753"/>
            <a:ext cx="3265997" cy="353780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5" name="Группа 4"/>
          <p:cNvGrpSpPr/>
          <p:nvPr/>
        </p:nvGrpSpPr>
        <p:grpSpPr>
          <a:xfrm>
            <a:off x="321998" y="5124559"/>
            <a:ext cx="6798164" cy="771420"/>
            <a:chOff x="368135" y="2881055"/>
            <a:chExt cx="5098623" cy="578565"/>
          </a:xfrm>
        </p:grpSpPr>
        <p:sp>
          <p:nvSpPr>
            <p:cNvPr id="6" name="Subtitle 10">
              <a:extLst>
                <a:ext uri="{FF2B5EF4-FFF2-40B4-BE49-F238E27FC236}">
                  <a16:creationId xmlns:a16="http://schemas.microsoft.com/office/drawing/2014/main" xmlns="" id="{DC6F1FC3-D8E1-5345-1337-E16FF287CB2C}"/>
                </a:ext>
              </a:extLst>
            </p:cNvPr>
            <p:cNvSpPr txBox="1">
              <a:spLocks/>
            </p:cNvSpPr>
            <p:nvPr/>
          </p:nvSpPr>
          <p:spPr>
            <a:xfrm>
              <a:off x="1179147" y="3166725"/>
              <a:ext cx="4287611" cy="292895"/>
            </a:xfrm>
            <a:prstGeom prst="rect">
              <a:avLst/>
            </a:prstGeom>
          </p:spPr>
          <p:txBody>
            <a:bodyPr vert="horz" lIns="121920" tIns="60960" rIns="121920" bIns="60960" rtlCol="0">
              <a:normAutofit lnSpcReduction="10000"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15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3429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2000" b="1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68135" y="2881055"/>
              <a:ext cx="363385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1600" b="1" dirty="0"/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81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>
            <a:extLst>
              <a:ext uri="{FF2B5EF4-FFF2-40B4-BE49-F238E27FC236}">
                <a16:creationId xmlns:a16="http://schemas.microsoft.com/office/drawing/2014/main" xmlns="" id="{955FAA10-BED9-BF2D-C0CA-B9DEFC2B1FEC}"/>
              </a:ext>
            </a:extLst>
          </p:cNvPr>
          <p:cNvSpPr txBox="1">
            <a:spLocks/>
          </p:cNvSpPr>
          <p:nvPr/>
        </p:nvSpPr>
        <p:spPr>
          <a:xfrm>
            <a:off x="321997" y="1111348"/>
            <a:ext cx="8779800" cy="4394104"/>
          </a:xfrm>
          <a:prstGeom prst="rect">
            <a:avLst/>
          </a:prstGeom>
        </p:spPr>
        <p:txBody>
          <a:bodyPr vert="horz" lIns="121920" tIns="60960" rIns="121920" bIns="6096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7847CB19-B63D-FFA2-DFA0-2051FBDAF075}"/>
              </a:ext>
            </a:extLst>
          </p:cNvPr>
          <p:cNvSpPr/>
          <p:nvPr/>
        </p:nvSpPr>
        <p:spPr>
          <a:xfrm>
            <a:off x="432833" y="1685146"/>
            <a:ext cx="8989979" cy="1717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defTabSz="914354">
              <a:lnSpc>
                <a:spcPct val="90000"/>
              </a:lnSpc>
              <a:spcBef>
                <a:spcPct val="0"/>
              </a:spcBef>
            </a:pP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" name="Shape 483">
            <a:extLst>
              <a:ext uri="{FF2B5EF4-FFF2-40B4-BE49-F238E27FC236}">
                <a16:creationId xmlns:a16="http://schemas.microsoft.com/office/drawing/2014/main" xmlns="" id="{4EEC24D8-F603-BFF0-4527-DF432BFD6225}"/>
              </a:ext>
            </a:extLst>
          </p:cNvPr>
          <p:cNvPicPr/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/>
        </p:blipFill>
        <p:spPr>
          <a:xfrm>
            <a:off x="7536474" y="1586753"/>
            <a:ext cx="3265997" cy="353780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5" name="Группа 4"/>
          <p:cNvGrpSpPr/>
          <p:nvPr/>
        </p:nvGrpSpPr>
        <p:grpSpPr>
          <a:xfrm>
            <a:off x="321998" y="5124559"/>
            <a:ext cx="6798164" cy="771420"/>
            <a:chOff x="368135" y="2881055"/>
            <a:chExt cx="5098623" cy="578565"/>
          </a:xfrm>
        </p:grpSpPr>
        <p:sp>
          <p:nvSpPr>
            <p:cNvPr id="6" name="Subtitle 10">
              <a:extLst>
                <a:ext uri="{FF2B5EF4-FFF2-40B4-BE49-F238E27FC236}">
                  <a16:creationId xmlns:a16="http://schemas.microsoft.com/office/drawing/2014/main" xmlns="" id="{DC6F1FC3-D8E1-5345-1337-E16FF287CB2C}"/>
                </a:ext>
              </a:extLst>
            </p:cNvPr>
            <p:cNvSpPr txBox="1">
              <a:spLocks/>
            </p:cNvSpPr>
            <p:nvPr/>
          </p:nvSpPr>
          <p:spPr>
            <a:xfrm>
              <a:off x="1179147" y="3166725"/>
              <a:ext cx="4287611" cy="292895"/>
            </a:xfrm>
            <a:prstGeom prst="rect">
              <a:avLst/>
            </a:prstGeom>
          </p:spPr>
          <p:txBody>
            <a:bodyPr vert="horz" lIns="121920" tIns="60960" rIns="121920" bIns="60960" rtlCol="0">
              <a:normAutofit lnSpcReduction="10000"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15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3429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2000" b="1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68135" y="2881055"/>
              <a:ext cx="363385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1600" b="1" dirty="0"/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65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>
            <a:extLst>
              <a:ext uri="{FF2B5EF4-FFF2-40B4-BE49-F238E27FC236}">
                <a16:creationId xmlns:a16="http://schemas.microsoft.com/office/drawing/2014/main" xmlns="" id="{955FAA10-BED9-BF2D-C0CA-B9DEFC2B1FEC}"/>
              </a:ext>
            </a:extLst>
          </p:cNvPr>
          <p:cNvSpPr txBox="1">
            <a:spLocks/>
          </p:cNvSpPr>
          <p:nvPr/>
        </p:nvSpPr>
        <p:spPr>
          <a:xfrm>
            <a:off x="321997" y="1111348"/>
            <a:ext cx="8779800" cy="4394104"/>
          </a:xfrm>
          <a:prstGeom prst="rect">
            <a:avLst/>
          </a:prstGeom>
        </p:spPr>
        <p:txBody>
          <a:bodyPr vert="horz" lIns="121920" tIns="60960" rIns="121920" bIns="6096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7847CB19-B63D-FFA2-DFA0-2051FBDAF075}"/>
              </a:ext>
            </a:extLst>
          </p:cNvPr>
          <p:cNvSpPr/>
          <p:nvPr/>
        </p:nvSpPr>
        <p:spPr>
          <a:xfrm>
            <a:off x="432833" y="1685146"/>
            <a:ext cx="8989979" cy="1717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defTabSz="914354">
              <a:lnSpc>
                <a:spcPct val="90000"/>
              </a:lnSpc>
              <a:spcBef>
                <a:spcPct val="0"/>
              </a:spcBef>
            </a:pP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" name="Shape 483">
            <a:extLst>
              <a:ext uri="{FF2B5EF4-FFF2-40B4-BE49-F238E27FC236}">
                <a16:creationId xmlns:a16="http://schemas.microsoft.com/office/drawing/2014/main" xmlns="" id="{4EEC24D8-F603-BFF0-4527-DF432BFD6225}"/>
              </a:ext>
            </a:extLst>
          </p:cNvPr>
          <p:cNvPicPr/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/>
        </p:blipFill>
        <p:spPr>
          <a:xfrm>
            <a:off x="7536474" y="1586753"/>
            <a:ext cx="3265997" cy="353780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5" name="Группа 4"/>
          <p:cNvGrpSpPr/>
          <p:nvPr/>
        </p:nvGrpSpPr>
        <p:grpSpPr>
          <a:xfrm>
            <a:off x="321998" y="5124559"/>
            <a:ext cx="6798164" cy="771420"/>
            <a:chOff x="368135" y="2881055"/>
            <a:chExt cx="5098623" cy="578565"/>
          </a:xfrm>
        </p:grpSpPr>
        <p:sp>
          <p:nvSpPr>
            <p:cNvPr id="6" name="Subtitle 10">
              <a:extLst>
                <a:ext uri="{FF2B5EF4-FFF2-40B4-BE49-F238E27FC236}">
                  <a16:creationId xmlns:a16="http://schemas.microsoft.com/office/drawing/2014/main" xmlns="" id="{DC6F1FC3-D8E1-5345-1337-E16FF287CB2C}"/>
                </a:ext>
              </a:extLst>
            </p:cNvPr>
            <p:cNvSpPr txBox="1">
              <a:spLocks/>
            </p:cNvSpPr>
            <p:nvPr/>
          </p:nvSpPr>
          <p:spPr>
            <a:xfrm>
              <a:off x="1179147" y="3166725"/>
              <a:ext cx="4287611" cy="292895"/>
            </a:xfrm>
            <a:prstGeom prst="rect">
              <a:avLst/>
            </a:prstGeom>
          </p:spPr>
          <p:txBody>
            <a:bodyPr vert="horz" lIns="121920" tIns="60960" rIns="121920" bIns="60960" rtlCol="0">
              <a:normAutofit lnSpcReduction="10000"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15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3429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2000" b="1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68135" y="2881055"/>
              <a:ext cx="363385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1600" b="1" dirty="0"/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12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>
            <a:extLst>
              <a:ext uri="{FF2B5EF4-FFF2-40B4-BE49-F238E27FC236}">
                <a16:creationId xmlns:a16="http://schemas.microsoft.com/office/drawing/2014/main" xmlns="" id="{955FAA10-BED9-BF2D-C0CA-B9DEFC2B1FEC}"/>
              </a:ext>
            </a:extLst>
          </p:cNvPr>
          <p:cNvSpPr txBox="1">
            <a:spLocks/>
          </p:cNvSpPr>
          <p:nvPr/>
        </p:nvSpPr>
        <p:spPr>
          <a:xfrm>
            <a:off x="321997" y="2489982"/>
            <a:ext cx="6787364" cy="2363090"/>
          </a:xfrm>
          <a:prstGeom prst="rect">
            <a:avLst/>
          </a:prstGeom>
        </p:spPr>
        <p:txBody>
          <a:bodyPr vert="horz" lIns="121920" tIns="60960" rIns="121920" bIns="6096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dirty="0"/>
              <a:t>ФГИС </a:t>
            </a:r>
            <a:r>
              <a:rPr lang="ru-RU" sz="6000" dirty="0" smtClean="0"/>
              <a:t>ТП </a:t>
            </a:r>
            <a:r>
              <a:rPr lang="ru-RU" sz="2400" dirty="0" smtClean="0"/>
              <a:t>(федеральная государственная информационная система территориального планирования) </a:t>
            </a:r>
            <a:r>
              <a:rPr lang="ru-RU" sz="5400" dirty="0"/>
              <a:t>(</a:t>
            </a:r>
            <a:r>
              <a:rPr lang="en-US" sz="5400" dirty="0"/>
              <a:t>fgistp.economy.gov.ru)</a:t>
            </a:r>
          </a:p>
          <a:p>
            <a:pPr algn="ctr"/>
            <a:endParaRPr lang="ru-RU" sz="32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7847CB19-B63D-FFA2-DFA0-2051FBDAF075}"/>
              </a:ext>
            </a:extLst>
          </p:cNvPr>
          <p:cNvSpPr/>
          <p:nvPr/>
        </p:nvSpPr>
        <p:spPr>
          <a:xfrm>
            <a:off x="432833" y="1685146"/>
            <a:ext cx="8989979" cy="1717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defTabSz="914354">
              <a:lnSpc>
                <a:spcPct val="90000"/>
              </a:lnSpc>
              <a:spcBef>
                <a:spcPct val="0"/>
              </a:spcBef>
            </a:pP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" name="Shape 483">
            <a:extLst>
              <a:ext uri="{FF2B5EF4-FFF2-40B4-BE49-F238E27FC236}">
                <a16:creationId xmlns:a16="http://schemas.microsoft.com/office/drawing/2014/main" xmlns="" id="{4EEC24D8-F603-BFF0-4527-DF432BFD6225}"/>
              </a:ext>
            </a:extLst>
          </p:cNvPr>
          <p:cNvPicPr/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/>
        </p:blipFill>
        <p:spPr>
          <a:xfrm>
            <a:off x="7536474" y="1586753"/>
            <a:ext cx="3265997" cy="353780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5" name="Группа 4"/>
          <p:cNvGrpSpPr/>
          <p:nvPr/>
        </p:nvGrpSpPr>
        <p:grpSpPr>
          <a:xfrm>
            <a:off x="321998" y="5124559"/>
            <a:ext cx="6798164" cy="771420"/>
            <a:chOff x="368135" y="2881055"/>
            <a:chExt cx="5098623" cy="578565"/>
          </a:xfrm>
        </p:grpSpPr>
        <p:sp>
          <p:nvSpPr>
            <p:cNvPr id="6" name="Subtitle 10">
              <a:extLst>
                <a:ext uri="{FF2B5EF4-FFF2-40B4-BE49-F238E27FC236}">
                  <a16:creationId xmlns:a16="http://schemas.microsoft.com/office/drawing/2014/main" xmlns="" id="{DC6F1FC3-D8E1-5345-1337-E16FF287CB2C}"/>
                </a:ext>
              </a:extLst>
            </p:cNvPr>
            <p:cNvSpPr txBox="1">
              <a:spLocks/>
            </p:cNvSpPr>
            <p:nvPr/>
          </p:nvSpPr>
          <p:spPr>
            <a:xfrm>
              <a:off x="1179147" y="3166725"/>
              <a:ext cx="4287611" cy="292895"/>
            </a:xfrm>
            <a:prstGeom prst="rect">
              <a:avLst/>
            </a:prstGeom>
          </p:spPr>
          <p:txBody>
            <a:bodyPr vert="horz" lIns="121920" tIns="60960" rIns="121920" bIns="60960" rtlCol="0">
              <a:normAutofit lnSpcReduction="10000"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15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3429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2000" b="1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68135" y="2881055"/>
              <a:ext cx="363385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5503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>
            <a:extLst>
              <a:ext uri="{FF2B5EF4-FFF2-40B4-BE49-F238E27FC236}">
                <a16:creationId xmlns:a16="http://schemas.microsoft.com/office/drawing/2014/main" xmlns="" id="{955FAA10-BED9-BF2D-C0CA-B9DEFC2B1FEC}"/>
              </a:ext>
            </a:extLst>
          </p:cNvPr>
          <p:cNvSpPr txBox="1">
            <a:spLocks/>
          </p:cNvSpPr>
          <p:nvPr/>
        </p:nvSpPr>
        <p:spPr>
          <a:xfrm>
            <a:off x="321997" y="1111348"/>
            <a:ext cx="8779800" cy="4394104"/>
          </a:xfrm>
          <a:prstGeom prst="rect">
            <a:avLst/>
          </a:prstGeom>
        </p:spPr>
        <p:txBody>
          <a:bodyPr vert="horz" lIns="121920" tIns="60960" rIns="121920" bIns="6096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7847CB19-B63D-FFA2-DFA0-2051FBDAF075}"/>
              </a:ext>
            </a:extLst>
          </p:cNvPr>
          <p:cNvSpPr/>
          <p:nvPr/>
        </p:nvSpPr>
        <p:spPr>
          <a:xfrm>
            <a:off x="432833" y="1685146"/>
            <a:ext cx="8989979" cy="1717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defTabSz="914354">
              <a:lnSpc>
                <a:spcPct val="90000"/>
              </a:lnSpc>
              <a:spcBef>
                <a:spcPct val="0"/>
              </a:spcBef>
            </a:pP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" name="Shape 483">
            <a:extLst>
              <a:ext uri="{FF2B5EF4-FFF2-40B4-BE49-F238E27FC236}">
                <a16:creationId xmlns:a16="http://schemas.microsoft.com/office/drawing/2014/main" xmlns="" id="{4EEC24D8-F603-BFF0-4527-DF432BFD6225}"/>
              </a:ext>
            </a:extLst>
          </p:cNvPr>
          <p:cNvPicPr/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/>
        </p:blipFill>
        <p:spPr>
          <a:xfrm>
            <a:off x="7536474" y="1586753"/>
            <a:ext cx="3265997" cy="353780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5" name="Группа 4"/>
          <p:cNvGrpSpPr/>
          <p:nvPr/>
        </p:nvGrpSpPr>
        <p:grpSpPr>
          <a:xfrm>
            <a:off x="321998" y="5124559"/>
            <a:ext cx="6798164" cy="771420"/>
            <a:chOff x="368135" y="2881055"/>
            <a:chExt cx="5098623" cy="578565"/>
          </a:xfrm>
        </p:grpSpPr>
        <p:sp>
          <p:nvSpPr>
            <p:cNvPr id="6" name="Subtitle 10">
              <a:extLst>
                <a:ext uri="{FF2B5EF4-FFF2-40B4-BE49-F238E27FC236}">
                  <a16:creationId xmlns:a16="http://schemas.microsoft.com/office/drawing/2014/main" xmlns="" id="{DC6F1FC3-D8E1-5345-1337-E16FF287CB2C}"/>
                </a:ext>
              </a:extLst>
            </p:cNvPr>
            <p:cNvSpPr txBox="1">
              <a:spLocks/>
            </p:cNvSpPr>
            <p:nvPr/>
          </p:nvSpPr>
          <p:spPr>
            <a:xfrm>
              <a:off x="1179147" y="3166725"/>
              <a:ext cx="4287611" cy="292895"/>
            </a:xfrm>
            <a:prstGeom prst="rect">
              <a:avLst/>
            </a:prstGeom>
          </p:spPr>
          <p:txBody>
            <a:bodyPr vert="horz" lIns="121920" tIns="60960" rIns="121920" bIns="60960" rtlCol="0">
              <a:normAutofit lnSpcReduction="10000"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15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3429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2000" b="1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68135" y="2881055"/>
              <a:ext cx="363385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1600" b="1" dirty="0"/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8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>
            <a:extLst>
              <a:ext uri="{FF2B5EF4-FFF2-40B4-BE49-F238E27FC236}">
                <a16:creationId xmlns:a16="http://schemas.microsoft.com/office/drawing/2014/main" xmlns="" id="{955FAA10-BED9-BF2D-C0CA-B9DEFC2B1FEC}"/>
              </a:ext>
            </a:extLst>
          </p:cNvPr>
          <p:cNvSpPr txBox="1">
            <a:spLocks/>
          </p:cNvSpPr>
          <p:nvPr/>
        </p:nvSpPr>
        <p:spPr>
          <a:xfrm>
            <a:off x="321997" y="1111348"/>
            <a:ext cx="8779800" cy="4394104"/>
          </a:xfrm>
          <a:prstGeom prst="rect">
            <a:avLst/>
          </a:prstGeom>
        </p:spPr>
        <p:txBody>
          <a:bodyPr vert="horz" lIns="121920" tIns="60960" rIns="121920" bIns="6096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7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7847CB19-B63D-FFA2-DFA0-2051FBDAF075}"/>
              </a:ext>
            </a:extLst>
          </p:cNvPr>
          <p:cNvSpPr/>
          <p:nvPr/>
        </p:nvSpPr>
        <p:spPr>
          <a:xfrm>
            <a:off x="432833" y="1685146"/>
            <a:ext cx="8989979" cy="1717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defTabSz="914354">
              <a:lnSpc>
                <a:spcPct val="90000"/>
              </a:lnSpc>
              <a:spcBef>
                <a:spcPct val="0"/>
              </a:spcBef>
            </a:pP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" name="Shape 483">
            <a:extLst>
              <a:ext uri="{FF2B5EF4-FFF2-40B4-BE49-F238E27FC236}">
                <a16:creationId xmlns:a16="http://schemas.microsoft.com/office/drawing/2014/main" xmlns="" id="{4EEC24D8-F603-BFF0-4527-DF432BFD6225}"/>
              </a:ext>
            </a:extLst>
          </p:cNvPr>
          <p:cNvPicPr/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/>
        </p:blipFill>
        <p:spPr>
          <a:xfrm>
            <a:off x="7536474" y="1586753"/>
            <a:ext cx="3265997" cy="353780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5" name="Группа 4"/>
          <p:cNvGrpSpPr/>
          <p:nvPr/>
        </p:nvGrpSpPr>
        <p:grpSpPr>
          <a:xfrm>
            <a:off x="321998" y="5124559"/>
            <a:ext cx="6798164" cy="771420"/>
            <a:chOff x="368135" y="2881055"/>
            <a:chExt cx="5098623" cy="578565"/>
          </a:xfrm>
        </p:grpSpPr>
        <p:sp>
          <p:nvSpPr>
            <p:cNvPr id="6" name="Subtitle 10">
              <a:extLst>
                <a:ext uri="{FF2B5EF4-FFF2-40B4-BE49-F238E27FC236}">
                  <a16:creationId xmlns:a16="http://schemas.microsoft.com/office/drawing/2014/main" xmlns="" id="{DC6F1FC3-D8E1-5345-1337-E16FF287CB2C}"/>
                </a:ext>
              </a:extLst>
            </p:cNvPr>
            <p:cNvSpPr txBox="1">
              <a:spLocks/>
            </p:cNvSpPr>
            <p:nvPr/>
          </p:nvSpPr>
          <p:spPr>
            <a:xfrm>
              <a:off x="1179147" y="3166725"/>
              <a:ext cx="4287611" cy="292895"/>
            </a:xfrm>
            <a:prstGeom prst="rect">
              <a:avLst/>
            </a:prstGeom>
          </p:spPr>
          <p:txBody>
            <a:bodyPr vert="horz" lIns="121920" tIns="60960" rIns="121920" bIns="60960" rtlCol="0">
              <a:normAutofit lnSpcReduction="10000"/>
            </a:bodyPr>
            <a:lstStyle>
              <a:lvl1pPr marL="0" indent="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15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3429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indent="0" algn="ctr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2000" b="1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68135" y="2881055"/>
              <a:ext cx="363385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1600" b="1" dirty="0"/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06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0" y="-65315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91408" y="2836092"/>
            <a:ext cx="95484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/>
              <a:t>Спасибо за внимание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89519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2708" y="1181082"/>
            <a:ext cx="1121195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Федеральная </a:t>
            </a:r>
            <a:r>
              <a:rPr lang="ru-RU" sz="3200" b="1" dirty="0"/>
              <a:t>государственная информационная система территориального </a:t>
            </a:r>
            <a:r>
              <a:rPr lang="ru-RU" sz="3600" b="1" dirty="0"/>
              <a:t>планирования </a:t>
            </a:r>
            <a:r>
              <a:rPr lang="ru-RU" sz="3600" dirty="0" smtClean="0"/>
              <a:t>– </a:t>
            </a:r>
            <a:r>
              <a:rPr lang="ru-RU" sz="3600" b="1" dirty="0" smtClean="0"/>
              <a:t>ФГИС ТП</a:t>
            </a:r>
          </a:p>
          <a:p>
            <a:endParaRPr lang="ru-RU" sz="3600" b="1" dirty="0" smtClean="0"/>
          </a:p>
          <a:p>
            <a:r>
              <a:rPr lang="ru-RU" dirty="0" smtClean="0"/>
              <a:t>- </a:t>
            </a:r>
            <a:r>
              <a:rPr lang="ru-RU" sz="2400" dirty="0" smtClean="0"/>
              <a:t>информационно-аналитическая </a:t>
            </a:r>
            <a:r>
              <a:rPr lang="ru-RU" sz="2400" dirty="0"/>
              <a:t>система, обеспечивающая доступ к сведениям, содержащимся в государственных информационных ресурсах, государственных и муниципальных информационных системах, в том числе в государственных информационных системах обеспечения градостроительной деятельности, и необходимым для обеспечения деятельности органов государственной власти и органов местного самоуправления в области территориального </a:t>
            </a:r>
            <a:r>
              <a:rPr lang="ru-RU" sz="2400" dirty="0" smtClean="0"/>
              <a:t>планирования</a:t>
            </a:r>
            <a:r>
              <a:rPr lang="ru-RU" sz="2400" dirty="0"/>
              <a:t> </a:t>
            </a:r>
            <a:r>
              <a:rPr lang="ru-RU" sz="2400" dirty="0" smtClean="0"/>
              <a:t>(ст. 57.1 </a:t>
            </a:r>
            <a:r>
              <a:rPr lang="ru-RU" sz="2400" dirty="0" err="1" smtClean="0"/>
              <a:t>ГрК</a:t>
            </a:r>
            <a:r>
              <a:rPr lang="ru-RU" sz="2400" dirty="0" smtClean="0"/>
              <a:t> РФ)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0109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2708" y="1181082"/>
            <a:ext cx="1121195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Федеральная </a:t>
            </a:r>
            <a:r>
              <a:rPr lang="ru-RU" sz="3200" b="1" dirty="0"/>
              <a:t>государственная информационная система территориального </a:t>
            </a:r>
            <a:r>
              <a:rPr lang="ru-RU" sz="3600" b="1" dirty="0"/>
              <a:t>планирования </a:t>
            </a:r>
            <a:r>
              <a:rPr lang="ru-RU" sz="3600" dirty="0" smtClean="0"/>
              <a:t>– </a:t>
            </a:r>
            <a:r>
              <a:rPr lang="ru-RU" sz="3600" b="1" dirty="0" smtClean="0"/>
              <a:t>ФГИС ТП</a:t>
            </a:r>
          </a:p>
          <a:p>
            <a:endParaRPr lang="ru-RU" sz="3600" b="1" dirty="0" smtClean="0"/>
          </a:p>
          <a:p>
            <a:r>
              <a:rPr lang="ru-RU" sz="2400" dirty="0" smtClean="0"/>
              <a:t>На данном официальном сайте должен </a:t>
            </a:r>
            <a:r>
              <a:rPr lang="ru-RU" sz="2400" dirty="0"/>
              <a:t>обеспечиваться доступ органов государственной власти, органов местного самоуправления, </a:t>
            </a:r>
            <a:r>
              <a:rPr lang="ru-RU" sz="2400" u="sng" dirty="0"/>
              <a:t>физических и юридических лиц </a:t>
            </a:r>
            <a:r>
              <a:rPr lang="ru-RU" sz="2400" dirty="0"/>
              <a:t>к следующей необходимой для подготовки документов территориального планирования информации:</a:t>
            </a:r>
          </a:p>
          <a:p>
            <a:r>
              <a:rPr lang="ru-RU" sz="2400" dirty="0" smtClean="0"/>
              <a:t>- </a:t>
            </a:r>
            <a:r>
              <a:rPr lang="ru-RU" sz="4000" b="1" u="sng" dirty="0" smtClean="0"/>
              <a:t>о </a:t>
            </a:r>
            <a:r>
              <a:rPr lang="ru-RU" sz="4000" b="1" u="sng" dirty="0"/>
              <a:t>правилах землепользования и застройки, о внесении в них </a:t>
            </a:r>
            <a:r>
              <a:rPr lang="ru-RU" sz="4000" b="1" u="sng" dirty="0" smtClean="0"/>
              <a:t>изменений</a:t>
            </a:r>
            <a:endParaRPr lang="ru-RU" sz="4000" b="1" dirty="0"/>
          </a:p>
          <a:p>
            <a:r>
              <a:rPr lang="ru-RU" sz="24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60094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5" name="Стрелка вниз 4"/>
          <p:cNvSpPr/>
          <p:nvPr/>
        </p:nvSpPr>
        <p:spPr>
          <a:xfrm>
            <a:off x="7219666" y="4026090"/>
            <a:ext cx="354841" cy="1269241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39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6766"/>
            <a:ext cx="12192000" cy="6854653"/>
          </a:xfrm>
          <a:prstGeom prst="rect">
            <a:avLst/>
          </a:prstGeom>
          <a:solidFill>
            <a:srgbClr val="FF0000"/>
          </a:solidFill>
        </p:spPr>
      </p:pic>
      <p:sp>
        <p:nvSpPr>
          <p:cNvPr id="3" name="Стрелка вниз 2"/>
          <p:cNvSpPr/>
          <p:nvPr/>
        </p:nvSpPr>
        <p:spPr>
          <a:xfrm>
            <a:off x="3343701" y="4490113"/>
            <a:ext cx="313899" cy="436729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81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4653"/>
          </a:xfrm>
          <a:prstGeom prst="rect">
            <a:avLst/>
          </a:prstGeom>
        </p:spPr>
      </p:pic>
      <p:sp>
        <p:nvSpPr>
          <p:cNvPr id="4" name="Стрелка вправо 3"/>
          <p:cNvSpPr/>
          <p:nvPr/>
        </p:nvSpPr>
        <p:spPr>
          <a:xfrm>
            <a:off x="3944203" y="3916907"/>
            <a:ext cx="450376" cy="13647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3944203" y="4220570"/>
            <a:ext cx="450376" cy="13647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3944203" y="4507172"/>
            <a:ext cx="450376" cy="13647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3944203" y="4954169"/>
            <a:ext cx="450376" cy="13647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52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5" name="Стрелка вниз 4"/>
          <p:cNvSpPr/>
          <p:nvPr/>
        </p:nvSpPr>
        <p:spPr>
          <a:xfrm>
            <a:off x="2565779" y="4804012"/>
            <a:ext cx="191069" cy="436729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2904" y="4804012"/>
            <a:ext cx="225572" cy="457240"/>
          </a:xfrm>
          <a:prstGeom prst="rect">
            <a:avLst/>
          </a:prstGeom>
        </p:spPr>
      </p:pic>
      <p:sp>
        <p:nvSpPr>
          <p:cNvPr id="11" name="Стрелка вниз 10"/>
          <p:cNvSpPr/>
          <p:nvPr/>
        </p:nvSpPr>
        <p:spPr>
          <a:xfrm>
            <a:off x="10290412" y="4203510"/>
            <a:ext cx="177421" cy="300251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30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4" name="Стрелка вправо 3"/>
          <p:cNvSpPr/>
          <p:nvPr/>
        </p:nvSpPr>
        <p:spPr>
          <a:xfrm>
            <a:off x="8325135" y="4203511"/>
            <a:ext cx="750626" cy="19106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65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2166</TotalTime>
  <Words>191</Words>
  <Application>Microsoft Office PowerPoint</Application>
  <PresentationFormat>Широкоэкранный</PresentationFormat>
  <Paragraphs>21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Горбачевская Светлана Николаевна</dc:creator>
  <cp:lastModifiedBy>Кукса Татьяна Владимировна</cp:lastModifiedBy>
  <cp:revision>126</cp:revision>
  <cp:lastPrinted>2022-10-03T11:59:52Z</cp:lastPrinted>
  <dcterms:created xsi:type="dcterms:W3CDTF">2018-11-29T02:09:11Z</dcterms:created>
  <dcterms:modified xsi:type="dcterms:W3CDTF">2024-06-26T04:43:27Z</dcterms:modified>
</cp:coreProperties>
</file>